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96" r:id="rId4"/>
    <p:sldId id="297" r:id="rId5"/>
    <p:sldId id="298" r:id="rId6"/>
    <p:sldId id="299" r:id="rId7"/>
    <p:sldId id="305" r:id="rId8"/>
    <p:sldId id="300" r:id="rId9"/>
    <p:sldId id="301" r:id="rId10"/>
    <p:sldId id="302" r:id="rId11"/>
    <p:sldId id="275" r:id="rId12"/>
    <p:sldId id="277" r:id="rId13"/>
    <p:sldId id="278" r:id="rId14"/>
    <p:sldId id="280" r:id="rId15"/>
    <p:sldId id="283" r:id="rId16"/>
    <p:sldId id="279" r:id="rId17"/>
    <p:sldId id="287" r:id="rId18"/>
    <p:sldId id="276" r:id="rId19"/>
    <p:sldId id="294" r:id="rId20"/>
    <p:sldId id="284" r:id="rId21"/>
    <p:sldId id="286" r:id="rId22"/>
    <p:sldId id="285" r:id="rId23"/>
    <p:sldId id="281" r:id="rId24"/>
    <p:sldId id="288" r:id="rId25"/>
    <p:sldId id="282" r:id="rId26"/>
    <p:sldId id="290" r:id="rId27"/>
    <p:sldId id="291" r:id="rId28"/>
    <p:sldId id="292" r:id="rId29"/>
    <p:sldId id="293" r:id="rId3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66"/>
    <p:restoredTop sz="96405"/>
  </p:normalViewPr>
  <p:slideViewPr>
    <p:cSldViewPr snapToGrid="0">
      <p:cViewPr varScale="1">
        <p:scale>
          <a:sx n="161" d="100"/>
          <a:sy n="161" d="100"/>
        </p:scale>
        <p:origin x="240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DB27-8A6C-168F-B048-34B5A8764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34448-E584-06A2-71F1-ADBE4A7857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A4232-FB87-A05D-78E4-0B180FB7D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A0C5-83E0-134F-9BD9-83649D2EF019}" type="datetimeFigureOut">
              <a:rPr lang="en-VN" smtClean="0"/>
              <a:t>17/09/2025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C3883-ADE1-FA93-2B78-AD4D0EB97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B5E6C-5C2E-DD90-E0C5-8A74DD529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DFBA-DB43-2F45-8C73-56EB24D7164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97292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82088-6066-4E15-F720-8CB359A99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0635B-42D3-3EE5-3C61-DF97B42D5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F82C3-F167-063B-81CD-5BBD71991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A0C5-83E0-134F-9BD9-83649D2EF019}" type="datetimeFigureOut">
              <a:rPr lang="en-VN" smtClean="0"/>
              <a:t>17/09/2025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D81C-CB40-391F-3A2D-C64C3D62D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80D6E-C59D-F508-40B0-FBF319CA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DFBA-DB43-2F45-8C73-56EB24D7164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99358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7673E8-1E44-119C-E32B-E34C1D6EC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7AC4A-2A79-27B3-A872-FB0F81468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9140C-275E-83A6-FA0B-DF19C9051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A0C5-83E0-134F-9BD9-83649D2EF019}" type="datetimeFigureOut">
              <a:rPr lang="en-VN" smtClean="0"/>
              <a:t>17/09/2025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3160-AF64-D61B-979C-E0C05F30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EC4ED-AA7A-1BDF-8A17-20E7105F4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DFBA-DB43-2F45-8C73-56EB24D7164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7554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788D-6BC5-EBB5-681A-52931D5C7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8EF74-E264-E01D-53EB-9CEF50270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D75CA-292E-C34D-981E-D6C301E1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A0C5-83E0-134F-9BD9-83649D2EF019}" type="datetimeFigureOut">
              <a:rPr lang="en-VN" smtClean="0"/>
              <a:t>17/09/2025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FBD44-10BD-017E-6FED-CA061BEE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4D681-2DDE-1E95-D8F1-EA8241245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DFBA-DB43-2F45-8C73-56EB24D7164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48122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7F09-2D6F-E461-09E9-34CA96AB9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DB3DE-9FB0-9BAA-D35D-E1DA9A324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F006D-2741-F212-CD9B-E3506037F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A0C5-83E0-134F-9BD9-83649D2EF019}" type="datetimeFigureOut">
              <a:rPr lang="en-VN" smtClean="0"/>
              <a:t>17/09/2025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A864B-30F7-F8BA-E3BD-6C19369F9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0CE42-2DC2-E44B-BE5A-51DBD174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DFBA-DB43-2F45-8C73-56EB24D7164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93090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D96E7-1718-6205-A7C5-ED35E8E84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661BE-3140-AFC6-12CB-43FC37230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83A70-DD30-B6FA-7E67-37AD042ED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7F92B-D20C-8B6A-D90B-1179F8DBF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A0C5-83E0-134F-9BD9-83649D2EF019}" type="datetimeFigureOut">
              <a:rPr lang="en-VN" smtClean="0"/>
              <a:t>17/09/2025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19A85-C5B0-460A-9375-FCE9CE8A6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CA4C4-B749-30D9-E704-508961127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DFBA-DB43-2F45-8C73-56EB24D7164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6257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73506-8895-FE56-92F7-B52CA047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BA0A6-CD1C-3169-13E6-8FC4CF1A7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A16A6-6D04-D429-28C2-CF8F43124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6FDA7-F0F5-AF0B-34C3-8D8325E797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A06BA2-C21A-01BC-72BE-9B9A39CBDA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4FDB08-8E7A-4B63-5324-8C56504D9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A0C5-83E0-134F-9BD9-83649D2EF019}" type="datetimeFigureOut">
              <a:rPr lang="en-VN" smtClean="0"/>
              <a:t>17/09/2025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41657D-32C2-1B83-02AB-38425B8B8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3315A1-7CDA-228E-8D0F-017DBD325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DFBA-DB43-2F45-8C73-56EB24D7164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12217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6DA6D-8850-C813-7E98-B3EDD6ACA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B70C2F-1A57-C8B8-B651-EE013052F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A0C5-83E0-134F-9BD9-83649D2EF019}" type="datetimeFigureOut">
              <a:rPr lang="en-VN" smtClean="0"/>
              <a:t>17/09/2025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34CFE2-FEDF-AD8D-0A91-406684D39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033C0-66E5-854D-2D90-DF6E52C6E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DFBA-DB43-2F45-8C73-56EB24D7164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9805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744CE6-1ABD-A93F-E94D-5CDF464B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A0C5-83E0-134F-9BD9-83649D2EF019}" type="datetimeFigureOut">
              <a:rPr lang="en-VN" smtClean="0"/>
              <a:t>17/09/2025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289652-06C4-5BD8-838B-FCE6DDAEB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E92B2-6F3E-8BA2-D124-5DDF3BEDC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DFBA-DB43-2F45-8C73-56EB24D7164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2944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CFCD4-CAC7-BCB1-C99E-D2EC88EA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57B12-85CA-B568-5404-2166182C3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28B02-5D53-0731-343E-E2A4F0F55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3FB128-FB98-25DE-7BC6-4A6AFF7F5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A0C5-83E0-134F-9BD9-83649D2EF019}" type="datetimeFigureOut">
              <a:rPr lang="en-VN" smtClean="0"/>
              <a:t>17/09/2025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FC878-3C5D-C5D8-FDB5-A3C035D7C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3409A-0F4C-59B8-1CBE-71AF6498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DFBA-DB43-2F45-8C73-56EB24D7164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57601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5E8F4-EB82-1786-45EF-E9D4D98E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9D28EB-4667-4E16-BFD8-356B5AB52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9AA2F-A30C-7289-5841-8CF7FCD3F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395A3B-F180-F7EA-DA21-896D126F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A0C5-83E0-134F-9BD9-83649D2EF019}" type="datetimeFigureOut">
              <a:rPr lang="en-VN" smtClean="0"/>
              <a:t>17/09/2025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8F8FF-36B6-C6A6-9638-174D7554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5A94B-9DA1-220D-FE58-7E49CDBFF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DFBA-DB43-2F45-8C73-56EB24D7164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22093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25CD92-7E0A-32B5-0125-7F9F4913A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E29E8-4B96-C273-BECB-ADA1F415C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EE7A-F8C0-094D-5D71-16A79B2AF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BA0C5-83E0-134F-9BD9-83649D2EF019}" type="datetimeFigureOut">
              <a:rPr lang="en-VN" smtClean="0"/>
              <a:t>17/09/2025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730DD-885A-4C87-B462-6E081804C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BE4B9-6AB4-1F71-288E-E1750BADF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9DFBA-DB43-2F45-8C73-56EB24D7164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2102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9DC0ABB-4DAB-1598-2AB9-025DE878D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9097" y="3197378"/>
            <a:ext cx="8369030" cy="1929099"/>
          </a:xfrm>
        </p:spPr>
        <p:txBody>
          <a:bodyPr/>
          <a:lstStyle/>
          <a:p>
            <a:r>
              <a:rPr lang="en-VN" b="1" dirty="0">
                <a:latin typeface="Arial Black" panose="020B0604020202020204" pitchFamily="34" charset="0"/>
                <a:cs typeface="Arial Black" panose="020B0604020202020204" pitchFamily="34" charset="0"/>
              </a:rPr>
              <a:t>TBC PRODUCT DEVELOPMENT</a:t>
            </a:r>
          </a:p>
          <a:p>
            <a:r>
              <a:rPr lang="en-VN" sz="1200" b="1" dirty="0">
                <a:latin typeface="Bangla Sangam MN" panose="02000000000000000000" pitchFamily="2" charset="0"/>
                <a:cs typeface="Bangla Sangam MN" panose="02000000000000000000" pitchFamily="2" charset="0"/>
              </a:rPr>
              <a:t>Person incharge : Nguyen Van Du (Richard Nguyen)</a:t>
            </a:r>
          </a:p>
          <a:p>
            <a:r>
              <a:rPr lang="en-VN" sz="1200" b="1" dirty="0">
                <a:latin typeface="Bangla Sangam MN" panose="02000000000000000000" pitchFamily="2" charset="0"/>
                <a:cs typeface="Bangla Sangam MN" panose="02000000000000000000" pitchFamily="2" charset="0"/>
              </a:rPr>
              <a:t>Cell phone: 0084 984 749749   (Whatsapp, viber)</a:t>
            </a:r>
          </a:p>
          <a:p>
            <a:r>
              <a:rPr lang="en-VN" sz="1200" b="1" dirty="0">
                <a:latin typeface="Bangla Sangam MN" panose="02000000000000000000" pitchFamily="2" charset="0"/>
                <a:cs typeface="Bangla Sangam MN" panose="02000000000000000000" pitchFamily="2" charset="0"/>
              </a:rPr>
              <a:t>Email: du@tbcvn.net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CCDB2EF-EE32-9587-57CA-58E95F199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769327"/>
              </p:ext>
            </p:extLst>
          </p:nvPr>
        </p:nvGraphicFramePr>
        <p:xfrm>
          <a:off x="875491" y="501414"/>
          <a:ext cx="9773056" cy="2042809"/>
        </p:xfrm>
        <a:graphic>
          <a:graphicData uri="http://schemas.openxmlformats.org/drawingml/2006/table">
            <a:tbl>
              <a:tblPr/>
              <a:tblGrid>
                <a:gridCol w="395584">
                  <a:extLst>
                    <a:ext uri="{9D8B030D-6E8A-4147-A177-3AD203B41FA5}">
                      <a16:colId xmlns:a16="http://schemas.microsoft.com/office/drawing/2014/main" val="3958794977"/>
                    </a:ext>
                  </a:extLst>
                </a:gridCol>
                <a:gridCol w="1763955">
                  <a:extLst>
                    <a:ext uri="{9D8B030D-6E8A-4147-A177-3AD203B41FA5}">
                      <a16:colId xmlns:a16="http://schemas.microsoft.com/office/drawing/2014/main" val="3041683569"/>
                    </a:ext>
                  </a:extLst>
                </a:gridCol>
                <a:gridCol w="815003">
                  <a:extLst>
                    <a:ext uri="{9D8B030D-6E8A-4147-A177-3AD203B41FA5}">
                      <a16:colId xmlns:a16="http://schemas.microsoft.com/office/drawing/2014/main" val="3821610945"/>
                    </a:ext>
                  </a:extLst>
                </a:gridCol>
                <a:gridCol w="2134310">
                  <a:extLst>
                    <a:ext uri="{9D8B030D-6E8A-4147-A177-3AD203B41FA5}">
                      <a16:colId xmlns:a16="http://schemas.microsoft.com/office/drawing/2014/main" val="4013769009"/>
                    </a:ext>
                  </a:extLst>
                </a:gridCol>
                <a:gridCol w="637839">
                  <a:extLst>
                    <a:ext uri="{9D8B030D-6E8A-4147-A177-3AD203B41FA5}">
                      <a16:colId xmlns:a16="http://schemas.microsoft.com/office/drawing/2014/main" val="2204076474"/>
                    </a:ext>
                  </a:extLst>
                </a:gridCol>
                <a:gridCol w="785033">
                  <a:extLst>
                    <a:ext uri="{9D8B030D-6E8A-4147-A177-3AD203B41FA5}">
                      <a16:colId xmlns:a16="http://schemas.microsoft.com/office/drawing/2014/main" val="3695624364"/>
                    </a:ext>
                  </a:extLst>
                </a:gridCol>
                <a:gridCol w="1324746">
                  <a:extLst>
                    <a:ext uri="{9D8B030D-6E8A-4147-A177-3AD203B41FA5}">
                      <a16:colId xmlns:a16="http://schemas.microsoft.com/office/drawing/2014/main" val="997916675"/>
                    </a:ext>
                  </a:extLst>
                </a:gridCol>
                <a:gridCol w="1352343">
                  <a:extLst>
                    <a:ext uri="{9D8B030D-6E8A-4147-A177-3AD203B41FA5}">
                      <a16:colId xmlns:a16="http://schemas.microsoft.com/office/drawing/2014/main" val="2276080976"/>
                    </a:ext>
                  </a:extLst>
                </a:gridCol>
                <a:gridCol w="564243">
                  <a:extLst>
                    <a:ext uri="{9D8B030D-6E8A-4147-A177-3AD203B41FA5}">
                      <a16:colId xmlns:a16="http://schemas.microsoft.com/office/drawing/2014/main" val="2822362693"/>
                    </a:ext>
                  </a:extLst>
                </a:gridCol>
              </a:tblGrid>
              <a:tr h="210616">
                <a:tc rowSpan="4" gridSpan="2">
                  <a:txBody>
                    <a:bodyPr/>
                    <a:lstStyle/>
                    <a:p>
                      <a:pPr algn="l" fontAlgn="b"/>
                      <a:endParaRPr lang="en-V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V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V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V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V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V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V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V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52238"/>
                  </a:ext>
                </a:extLst>
              </a:tr>
              <a:tr h="276434">
                <a:tc gridSpan="2"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rowSpan="3" gridSpan="6">
                  <a:txBody>
                    <a:bodyPr/>
                    <a:lstStyle/>
                    <a:p>
                      <a:pPr algn="l" fontAlgn="ctr"/>
                      <a:endParaRPr lang="vi-VN" sz="1100" b="1" i="0" u="none" strike="noStrike" dirty="0">
                        <a:solidFill>
                          <a:srgbClr val="00A364"/>
                        </a:solidFill>
                        <a:effectLst/>
                        <a:latin typeface="Arial Rounded MT Bold" panose="020F0704030504030204" pitchFamily="34" charset="77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TBC Furniture Company Ltd </a:t>
                      </a:r>
                      <a:br>
                        <a:rPr lang="vi-V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vi-V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Office: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3/85 </a:t>
                      </a:r>
                      <a:r>
                        <a:rPr lang="en-US" sz="1100" i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Binh</a:t>
                      </a:r>
                      <a:r>
                        <a:rPr lang="en-US" sz="11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Phu</a:t>
                      </a:r>
                      <a:r>
                        <a:rPr lang="en-US" sz="11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Street, </a:t>
                      </a:r>
                      <a:r>
                        <a:rPr lang="en-US" sz="1100" i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Binh</a:t>
                      </a:r>
                      <a:r>
                        <a:rPr lang="en-US" sz="11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Chuan</a:t>
                      </a:r>
                      <a:r>
                        <a:rPr lang="en-US" sz="11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ward, </a:t>
                      </a:r>
                      <a:r>
                        <a:rPr lang="en-US" sz="1100" i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Thuan</a:t>
                      </a:r>
                      <a:r>
                        <a:rPr lang="en-US" sz="11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An City, </a:t>
                      </a:r>
                      <a:r>
                        <a:rPr lang="en-US" sz="1100" i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Binh</a:t>
                      </a:r>
                      <a:r>
                        <a:rPr lang="en-US" sz="11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Duong </a:t>
                      </a:r>
                      <a:r>
                        <a:rPr lang="en-US" sz="1100" i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Provinve</a:t>
                      </a:r>
                      <a:r>
                        <a:rPr lang="en-US" sz="11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Vietnam </a:t>
                      </a:r>
                      <a:endParaRPr lang="en-US" sz="1100" dirty="0">
                        <a:latin typeface="+mj-lt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Tel: 0333.077.055      </a:t>
                      </a:r>
                      <a:br>
                        <a:rPr lang="vi-V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vi-V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web: www.tbcvn.netEmail: info@tbcvn.net</a:t>
                      </a:r>
                      <a:br>
                        <a:rPr lang="vi-V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vi-V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ctr"/>
                      <a:endParaRPr lang="vi-V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V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997612"/>
                  </a:ext>
                </a:extLst>
              </a:tr>
              <a:tr h="421232">
                <a:tc gridSpan="2"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V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260194"/>
                  </a:ext>
                </a:extLst>
              </a:tr>
              <a:tr h="808731">
                <a:tc gridSpan="2"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V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4602089"/>
                  </a:ext>
                </a:extLst>
              </a:tr>
              <a:tr h="325796">
                <a:tc>
                  <a:txBody>
                    <a:bodyPr/>
                    <a:lstStyle/>
                    <a:p>
                      <a:pPr algn="l" fontAlgn="ctr"/>
                      <a:endParaRPr lang="en-VN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VN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V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VN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V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VN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V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V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V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694129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8BF7289-35F9-3C49-A77A-58851E09E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78" y="826981"/>
            <a:ext cx="1733955" cy="12935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82AFC1-4271-0754-0E1D-1E2274396324}"/>
              </a:ext>
            </a:extLst>
          </p:cNvPr>
          <p:cNvSpPr txBox="1"/>
          <p:nvPr/>
        </p:nvSpPr>
        <p:spPr>
          <a:xfrm>
            <a:off x="2939375" y="5255537"/>
            <a:ext cx="648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We can customizable products follow your idea</a:t>
            </a:r>
            <a:endParaRPr lang="en-VN" b="1" dirty="0">
              <a:solidFill>
                <a:schemeClr val="accent2">
                  <a:lumMod val="7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609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804056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Side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 :  50-60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610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605H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  high gloss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Concrete faux marble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Coffee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:    50-60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610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605H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: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Concrete terrazzo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02BC6FD-7946-814A-9B9B-768295DF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23" y="534886"/>
            <a:ext cx="2085278" cy="2242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60C199-1E3E-7AC4-28EA-AA0261FDA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23" y="3500030"/>
            <a:ext cx="2085278" cy="22846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AD54CA-B15E-012A-7010-4FF683A4E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BDC1D5-BCBA-3AC3-EB12-F31B5E401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04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105585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Dining Table</a:t>
                      </a:r>
                      <a:endParaRPr lang="en-GB" sz="1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 :  90-100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2340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1170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 Mat white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top ceramic matte OVAL, Resin base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Dining Table</a:t>
                      </a:r>
                      <a:endParaRPr lang="en-GB" sz="1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:    130-140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2000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Mat black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Veneer top, Resin base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BE48690-CB82-91F5-5355-E700569B6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77" y="813399"/>
            <a:ext cx="2298192" cy="14095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A36577-B4A3-32F6-0C65-2F179EB11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80" y="3771577"/>
            <a:ext cx="2817402" cy="15275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00F29E-9D99-9DED-1967-59FEC8857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1AD37-F707-FFB4-72A9-628378988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22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059820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Round Coffee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 :  40-50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1270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406H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 Wood grain touchable at bottom, mat white on top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Poly resin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Round Accent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:    20-25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457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508H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Wood grain touchable at bottom, mat white on top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Poly resin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7E5723B-5741-FA57-1F1D-7AEAABDD8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81" y="585270"/>
            <a:ext cx="2842917" cy="2169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436889-EDB1-C9C9-B09E-92667DB5D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99" y="3464675"/>
            <a:ext cx="1850942" cy="24308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356377-4192-EE1E-0ECE-BE64BBFB6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73F379-0CCD-DBDC-74A4-A4BCB0FC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57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956208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Square Coffee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 :  40-50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1219 x 1219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406H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 mat white on top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Poly resin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Round Accent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:    20-25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457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533H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mat white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Poly resin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61493C6-068C-501E-3808-0AA7D7119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52" y="3403589"/>
            <a:ext cx="1915759" cy="24937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8A6B3D-06D9-FEB7-3F7E-DBF68D938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77" y="960621"/>
            <a:ext cx="2587084" cy="1453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257D96-6C99-3518-6C98-1E292FFBB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746661-55DD-517A-0647-8752343CD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864" y="6248892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69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008528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Round Cocktail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 :  40-50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1067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406H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 mat white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Poly resin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Round Accent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:    20-25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508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533H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mat white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Poly resin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11799B5-1F99-D2EA-E35A-419370B66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55" y="3565115"/>
            <a:ext cx="1672784" cy="2058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D112A7-0D09-88FA-6902-13F837E1D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26" y="894943"/>
            <a:ext cx="2322414" cy="17988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361197-DE12-1E0B-DE51-9818B2037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C933E9-B1BD-7944-82BE-AA7ED496C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29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15925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Round Cocktail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 :  50-60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951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375H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  mat black, Wood grain touchable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Poly resin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Round Dinning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:    70-80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1200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: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mat black, Wood grain touchable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Poly resin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9AF2553-FD8D-47D5-FBEF-96BE90716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28" y="791191"/>
            <a:ext cx="2591109" cy="1588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93AE86-F87E-C25E-56CF-8765CE8F5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66" y="3536993"/>
            <a:ext cx="2745871" cy="2123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0E8970-CB3E-207D-048B-961AB34FA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FFDF16-47B5-45FE-6806-01805F13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93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214144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Oval Dinning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 :  40-50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1967 x 1053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753H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  mat black, Wood grain touchable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Poly Resin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Round Dinning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:    70-85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1219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762H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: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mat white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Poly resin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DBB664E-3EAE-C8A0-5C3D-BA671BF78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77" y="3578698"/>
            <a:ext cx="2463800" cy="187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090A74-1CD7-8949-760C-0FB844E2F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12" y="865761"/>
            <a:ext cx="2663465" cy="1643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268A20-2AED-6A05-F372-17CCFACD5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F674C5-DE7C-F0E3-4573-AA1FBE264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60259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85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484124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Round Cocktail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 :  40-50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700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  mat black, Wood grain touchable 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Poly resin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Round Accent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:    30-40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400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: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mat black, Wood grain touchable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Poly resin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D2D0E6B-FCC0-B9D4-12CE-181476509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77" y="410358"/>
            <a:ext cx="2129768" cy="2432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F18867-45AF-F8D0-3EDD-5ABABAE28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77" y="3633991"/>
            <a:ext cx="2129768" cy="24328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F290C4-D356-ABA5-2755-1BF813C4F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9D2C32-AF43-1A25-EAB8-2D2B14C30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61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298832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Round Cocktail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 :  40-50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960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  Rough/uneven surface finishing 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Concrete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Round Accent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:    30-40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508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508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: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Rough/uneven surface finishing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Concrete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98DF413-9CB6-11E2-F94F-91A5FE2C6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77" y="791191"/>
            <a:ext cx="2701558" cy="1598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CD4D4B-7BB4-29EA-21F3-55A6B4A10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55" y="3595369"/>
            <a:ext cx="1815990" cy="2169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87D9B0-305E-10B5-2B9F-E407FE799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031D3A-171B-D6D1-1C76-213EF1E30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63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858595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Round Coffee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 :  40-50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900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1015 x 1015 x 515H mm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Smooth look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Concrete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Round Accent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:    30-40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450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565 x 565 x 615H mm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:  Smooth look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Concrete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496433F1-1E14-6EA9-5E4C-2A60A4268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65" y="909084"/>
            <a:ext cx="2468563" cy="149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99E5EF7-5BE4-89FC-5762-3CD3A52CD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23" y="3475176"/>
            <a:ext cx="1739900" cy="20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879EFE-88C6-9946-0641-3CD0FCF32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C1BEF-5495-FC6A-39CF-9529366C4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38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016498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Dining Table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 modern design carries the breath of immense nature. Bring nature into your home.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6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 :  110-120 kg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2000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750H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  Mat black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Veneer top, Resin base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Dining Table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modern design carries the breath of immense nature. Bring nature into your home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6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:    130-140 kg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2000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760H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:  Mat black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Top Grey top ceramic matte , Resin base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6D75F26-22A6-18E0-067B-C23A0D8A8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49" y="791191"/>
            <a:ext cx="2721098" cy="1385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86B81B-659A-87AA-8066-A65EC6F8C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09" y="3764905"/>
            <a:ext cx="2721098" cy="1423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406985-05F5-CB14-BC18-9AD4C4DBF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B6DAE7-713F-6CD7-CB68-EBF9AB51D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10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352498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Oval Coffee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 :  40-50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1500 x 605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  Faux marble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Concrete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Oval Coffee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:    70-85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1500 x 605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: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 gloss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Concrete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42BEF9D-918B-49C5-C3F9-729B424F3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95" y="756306"/>
            <a:ext cx="2551482" cy="14216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78ACCD-0DD4-B4D6-08A1-8CF8F5378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70" y="3988983"/>
            <a:ext cx="2549807" cy="1171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1CD1A-46F1-C74B-863F-E6444E7CB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94EFE7-1D0E-CF77-A7B2-26C88704F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82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891331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Round Dinning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 :  50-65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1050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  Mat white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Concrete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Round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Coffe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:    60-65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890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: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Faux marble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Concrete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CE0EEA1-747C-866B-4C14-DDC49F061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36" y="791191"/>
            <a:ext cx="2419708" cy="1963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73CFCC-AE00-279A-C488-36F16A706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36" y="3644684"/>
            <a:ext cx="2250012" cy="2070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D85B8E-0C38-8AAA-7412-ED6902D02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C4CE1A-FA37-898B-363E-CE551ADAC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44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864999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Accent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 :  30-35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510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 Faux marble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Side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:    20-35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500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Mat white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62EEEB0-713E-D752-0D9E-7E621ABA0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60" y="819054"/>
            <a:ext cx="1402116" cy="1805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8073A4-B19C-62A3-E814-9002FBBAA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77" y="3540868"/>
            <a:ext cx="2363121" cy="23454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4D3E57-D8E8-BFA7-F401-64C9DABD9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A6F0F5-20E8-7AE1-F5FB-9B47EA6FF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74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401958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Oval Accent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 :  20-25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600 x 320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  High glossy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Concrete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Round Dinning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:    20-35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520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: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 glossy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Concrete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A207190-6B27-29B1-C674-6448C8CD6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54" y="791191"/>
            <a:ext cx="1857393" cy="1857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83BDAC-D39A-0911-4038-B1C2180BE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77" y="3618689"/>
            <a:ext cx="1964453" cy="2010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63E2FC-D5B6-0018-82E5-D8C09A452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775825-DFF9-94D3-AA41-C57B3A4C4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94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82871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Round side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 :  20-25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360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 Faux marble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Round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Coffe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:    20-35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490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High glossy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82063D7-440C-E159-806B-DDA633600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77" y="3477387"/>
            <a:ext cx="2138629" cy="24054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3596DD-B2D8-D418-5C5C-16DEDDA37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90" y="267272"/>
            <a:ext cx="2118316" cy="26672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99321B-4C41-BB76-CC73-3CEB96F72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6F48C1-B123-A14E-1EBE-698C4E89B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324" y="6239916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23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951254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Round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Coffe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 :  20-25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917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 Faux marble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Round side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:    20-35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380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Faux marble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BC8E850-C73B-3762-2AD2-C9F4B00BE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55" y="627704"/>
            <a:ext cx="2442339" cy="1755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D560DE-C3E8-6D84-50CA-E1BB9416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74" y="3429000"/>
            <a:ext cx="1892300" cy="2425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AA7E32-54BE-1DF1-45F0-759426369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4C4440-F1ED-4E31-EB72-99193C6C3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49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221981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Round side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 :  20-25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450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 Touchable Ivory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Accent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:    25-35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450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Faux marble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DF54ADE-8553-B7C7-D88E-A38614ED6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55" y="583660"/>
            <a:ext cx="1720154" cy="19316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FAC0FC-61C9-EB9B-4539-84F4EBCE9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55" y="3597803"/>
            <a:ext cx="1611009" cy="18808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948BA7-7CFE-41C0-2A26-F36BF4C44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328C1D-2729-7C3C-52D0-066AE475D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45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613858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Round side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 :  25-30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510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 Touchable matt white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Acent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:    20-30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406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588H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Faux marble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3822340-963B-F0D4-B82D-601C105CE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57" y="683210"/>
            <a:ext cx="1868440" cy="1922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D2CC6A-F820-0DB7-A814-6DB873235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97" y="3537088"/>
            <a:ext cx="1752600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C07645-8AF3-8744-4408-5BD4DF032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DF6D9D-CF7B-EE2F-5133-4A7EA6486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51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278564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Round side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 :  25-30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508 x 220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609H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 Faux marble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 Top metal 5mm powder coating, Base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 faux marble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Round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Coffe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:    35-40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559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762H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Natural cement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Wood Top, Metal connect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 base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1274CA5-0ADA-2468-67D3-7E3B25865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71" y="722553"/>
            <a:ext cx="1473200" cy="186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E6FBB8-1EA4-11A6-DAF8-C7A0FDD03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55" y="3671324"/>
            <a:ext cx="1549400" cy="1816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EF508C-7618-0352-B53C-0E6016DDD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39A9E-3338-3791-3457-C07FFB286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19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543319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ACCENT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 :  30-35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700 x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 Faux marble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 Top metal 5mm powder coating, Base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 faux marble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ACCENT TABLE HIGH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:    25-30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400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Faux marble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Top metal 5mm powder coating, Base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 faux marble</a:t>
                      </a:r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6D99FC0-9088-C791-3804-0FD1AA304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45" y="869812"/>
            <a:ext cx="1695646" cy="14800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DD5E3D-8EFA-13DB-4484-30C1AB983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028" y="3722375"/>
            <a:ext cx="1336280" cy="1485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6070C6-1778-633F-C7A0-042E1EC38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0B329D-3D4F-9527-837C-F3B526A74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85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611952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Dining Table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 modern design carries the breath of immense nature. Bring nature into your home.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6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 :  130-140 kg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2600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750H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  High gloss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Resin top faux marble, Resin base faux wood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Coffee Table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modern design carries the breath of immense nature. Bring nature into your home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6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:    60-70 kg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1300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420H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:  High gloss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Resin top faux marble, Resin base faux wood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D57B981-A921-53A8-8EA3-ADC589C6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77" y="907337"/>
            <a:ext cx="2458666" cy="14404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9854B1-AFF7-7864-E09E-70C98B23A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07" y="3831314"/>
            <a:ext cx="2117636" cy="1055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BA3C45-6195-3CD3-E93D-D546992FB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07F3CD-71A3-E85F-EBCE-179194716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66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968978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Consol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Table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 modern design carries the breath of immense nature. Bring nature into your home.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6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 :  60-70 kg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1600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800H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  High gloss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Resin top faux marble, Resin base faux wood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Coffee Table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modern design carries the breath of immense nature. Bring nature into your home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6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:    50-60 kg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900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400H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: 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Glass top, Resin base faux wood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8D0AC7C-E5F7-5299-16AE-A1A537A17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" y="956480"/>
            <a:ext cx="2432484" cy="1391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85E15D-297B-C654-D0D4-6A97019AF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74" y="3755021"/>
            <a:ext cx="2144632" cy="18305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F7E6B4-A92E-53FA-8AF8-9EDC93A23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5F5006-508D-C325-9B72-95295EFE5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686" y="6248892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51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159358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Dinning Table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 modern design carries the breath of immense nature. Bring nature into your home.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6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 :  100-120 kg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1800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750H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  High gloss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 faux marble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Dinning Table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modern design carries the breath of immense nature. Bring nature into your home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6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:    120-130 kg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2100 x 1010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760H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:  High gloss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 faux marble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6F2680A-DA98-1887-B85A-A331B332D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69" y="888128"/>
            <a:ext cx="2218516" cy="1459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E36107-2104-BBA9-3C03-B132AF275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77" y="3932729"/>
            <a:ext cx="2218516" cy="14596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C76776-9971-4AAD-E237-A59FCDF2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74351-BC66-4B65-F396-DBC903063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77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944384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Dinning Table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 modern design carries the breath of immense nature. Bring nature into your home.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6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 :  100-120 kg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1800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750H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  High gloss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 Top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 faux marble, Base resin faux wood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Dinning Table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modern design carries the breath of immense nature. Bring nature into your home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6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:    130-140 kg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1400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760H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:  Matt white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267C1A8-9D0C-4113-53EE-26DB9F0C7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77" y="3972833"/>
            <a:ext cx="2123350" cy="15407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6E3A58-D7AE-65ED-2E06-0110655AC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77" y="807051"/>
            <a:ext cx="2421597" cy="15407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FC1686-643A-8510-0091-6CD3D9F39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740844-0652-7424-BA05-9153A069F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2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486842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Dinning Table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 modern design carries the breath of immense nature. Bring nature into your home.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6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 :  100-120 kg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1800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750H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 :    Mat finishing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 Top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 faux wood, Base steel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Coffee Table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modern design carries the breath of immense nature. Bring nature into your home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600" b="0" u="heavy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 DETAILS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SKU: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Collection: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Weight            :    30-40 kg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 Dimension      :   700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x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400H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Carton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pl-PL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Color(s)                   :  High gloss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Material(s)               : 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Concrete faux marble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614D071-DADB-EAD4-4C92-801C9EDFF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78" y="877824"/>
            <a:ext cx="2256908" cy="1359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46FDAF-B739-17CE-5B76-166BE88CA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67" y="3657142"/>
            <a:ext cx="2640519" cy="1926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9D1D3B-0922-FAC1-55A4-33D4102E9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2EE033-6DC1-5844-7BE4-AA9929D06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87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705343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Round Coffee Table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 :  60-70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1000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Concrete faux marble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Coffee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:    50-60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1400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890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: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Top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Concrete faux marble, base MDF Oak Veneer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1801D60-E290-667E-1A4D-43F30065E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77" y="890903"/>
            <a:ext cx="2035733" cy="1767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58FEE-FC5C-3CCC-2ADC-D6EC87819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77" y="3605449"/>
            <a:ext cx="2251007" cy="1901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C83D7C-ABDB-0608-732D-F1D98FFE8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060370-A91F-7FA9-E45F-0BF19435C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58" y="6250531"/>
            <a:ext cx="3369689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9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20DAB9-0202-408E-9A2A-93AF6860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610613"/>
              </p:ext>
            </p:extLst>
          </p:nvPr>
        </p:nvGraphicFramePr>
        <p:xfrm>
          <a:off x="158527" y="320261"/>
          <a:ext cx="11874946" cy="574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3">
                  <a:extLst>
                    <a:ext uri="{9D8B030D-6E8A-4147-A177-3AD203B41FA5}">
                      <a16:colId xmlns:a16="http://schemas.microsoft.com/office/drawing/2014/main" val="1405040317"/>
                    </a:ext>
                  </a:extLst>
                </a:gridCol>
                <a:gridCol w="8554173">
                  <a:extLst>
                    <a:ext uri="{9D8B030D-6E8A-4147-A177-3AD203B41FA5}">
                      <a16:colId xmlns:a16="http://schemas.microsoft.com/office/drawing/2014/main" val="2579651218"/>
                    </a:ext>
                  </a:extLst>
                </a:gridCol>
              </a:tblGrid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Side Table high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 modern design carries the breath of immense nature. Bring nature into your home.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 :  30-50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406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  high gloss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Concrete faux marble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35500"/>
                  </a:ext>
                </a:extLst>
              </a:tr>
              <a:tr h="28732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Coffee Table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modern design carries the breath of immense nature. Bring nature into your home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u="heavy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 DETAILS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SKU: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Collection: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Weight            :    50-60 kg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Dimension      :   406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350H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Carton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r>
                        <a:rPr lang="pl-PL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Color(s)                    : 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 gloss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Material(s)               : 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Concrete faux marble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9284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D9B2E51-4038-A1AF-D86F-186A9E2D6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74" y="429917"/>
            <a:ext cx="2292645" cy="23149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04EC45-76A0-13EC-B3A6-7669D8F9C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64" y="3478260"/>
            <a:ext cx="2292645" cy="2362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43A57A-A192-4E64-0CB1-902A7B2F2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0" y="6248892"/>
            <a:ext cx="2489130" cy="550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F8E489-E125-24FD-527D-E09EA7B79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8048" y="6197815"/>
            <a:ext cx="3384140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18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122246</TotalTime>
  <Words>3533</Words>
  <Application>Microsoft Macintosh PowerPoint</Application>
  <PresentationFormat>Widescreen</PresentationFormat>
  <Paragraphs>512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 Black</vt:lpstr>
      <vt:lpstr>Arial Rounded MT Bold</vt:lpstr>
      <vt:lpstr>Bangla Sangam MN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18</cp:revision>
  <dcterms:created xsi:type="dcterms:W3CDTF">2023-08-21T10:42:46Z</dcterms:created>
  <dcterms:modified xsi:type="dcterms:W3CDTF">2025-09-17T05:32:41Z</dcterms:modified>
</cp:coreProperties>
</file>